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57" r:id="rId4"/>
    <p:sldId id="258" r:id="rId5"/>
    <p:sldId id="259" r:id="rId6"/>
    <p:sldId id="260" r:id="rId7"/>
    <p:sldId id="274" r:id="rId8"/>
    <p:sldId id="269" r:id="rId9"/>
    <p:sldId id="261" r:id="rId10"/>
    <p:sldId id="262" r:id="rId11"/>
    <p:sldId id="275" r:id="rId12"/>
    <p:sldId id="263" r:id="rId13"/>
    <p:sldId id="276" r:id="rId14"/>
    <p:sldId id="264" r:id="rId15"/>
    <p:sldId id="266" r:id="rId16"/>
    <p:sldId id="265" r:id="rId17"/>
    <p:sldId id="267" r:id="rId18"/>
    <p:sldId id="268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3053"/>
  </p:normalViewPr>
  <p:slideViewPr>
    <p:cSldViewPr snapToGrid="0" snapToObjects="1">
      <p:cViewPr>
        <p:scale>
          <a:sx n="79" d="100"/>
          <a:sy n="79" d="100"/>
        </p:scale>
        <p:origin x="16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4ED87-0B9F-2643-9D1D-5C1776A8C8D2}" type="datetimeFigureOut">
              <a:rPr kumimoji="1" lang="zh-CN" altLang="en-US" smtClean="0"/>
              <a:t>2019/12/24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6EBF3-0E1E-3D43-BAC3-772C2A09E1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50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78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17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因为是矩形，所以可以考虑用别的方式</a:t>
            </a:r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由于人眼对绿色的敏感最高，对蓝色敏感最低，因此，按下式对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三分量进行加权平均能得到较合理的灰度图像。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47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三次投影，为什么三次，后面再说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6EBF3-0E1E-3D43-BAC3-772C2A09E12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0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EA9CF-C027-644C-835C-7C26F5076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543753"/>
            <a:ext cx="6815669" cy="1515533"/>
          </a:xfrm>
        </p:spPr>
        <p:txBody>
          <a:bodyPr/>
          <a:lstStyle/>
          <a:p>
            <a:r>
              <a:rPr kumimoji="1" lang="en-US" altLang="zh-CN" sz="4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OCR</a:t>
            </a:r>
            <a:r>
              <a:rPr kumimoji="1" lang="zh-CN" altLang="en-US" sz="4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文本识别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7FEF5E-0ADF-A640-AB93-3171D191E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421" y="3657597"/>
            <a:ext cx="7411158" cy="16566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					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基于传统</a:t>
            </a:r>
            <a:r>
              <a:rPr kumimoji="1"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OCR</a:t>
            </a:r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与神经网络结合</a:t>
            </a:r>
            <a:endParaRPr kumimoji="1"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								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443766-3AD5-D24C-9C63-7EDB47F8FD87}"/>
              </a:ext>
            </a:extLst>
          </p:cNvPr>
          <p:cNvSpPr txBox="1"/>
          <p:nvPr/>
        </p:nvSpPr>
        <p:spPr>
          <a:xfrm>
            <a:off x="6671733" y="4575583"/>
            <a:ext cx="3714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复旦大学计算机科学与技术</a:t>
            </a:r>
            <a:endParaRPr kumimoji="1" lang="en-US" altLang="zh-CN" sz="1400" dirty="0">
              <a:solidFill>
                <a:schemeClr val="accent3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kumimoji="1" lang="en-US" altLang="zh-CN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16307130335</a:t>
            </a:r>
          </a:p>
          <a:p>
            <a:pPr algn="ctr"/>
            <a:r>
              <a:rPr kumimoji="1" lang="zh-CN" altLang="en-US" sz="1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方煊杰</a:t>
            </a:r>
          </a:p>
        </p:txBody>
      </p:sp>
    </p:spTree>
    <p:extLst>
      <p:ext uri="{BB962C8B-B14F-4D97-AF65-F5344CB8AC3E}">
        <p14:creationId xmlns:p14="http://schemas.microsoft.com/office/powerpoint/2010/main" val="151501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33C2-8DE7-0D4A-B9C1-488E6FAB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dirty="0">
                <a:solidFill>
                  <a:schemeClr val="accent3"/>
                </a:solidFill>
              </a:rPr>
            </a:b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二值化增强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6A1FA-13F2-584D-AE99-A448A604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为了实现扫描效果，更好服务于之后的文本识别，还需要对图片进行二值化增强处理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图像锐化： 高通滤波（让高频信息通过，过滤低频信息）边缘得到增益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212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33C2-8DE7-0D4A-B9C1-488E6FAB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dirty="0">
                <a:solidFill>
                  <a:schemeClr val="accent3"/>
                </a:solidFill>
              </a:rPr>
            </a:br>
            <a:r>
              <a:rPr kumimoji="1" lang="zh-CN" altLang="en-US" sz="24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二值化增强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6A1FA-13F2-584D-AE99-A448A6049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为了实现扫描效果，更好服务于之后的文本识别，还需要对图片进行二值化增强处理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图像锐化： 高通滤波（让高频信息通过，过滤低频信息）边缘得到增益</a:t>
            </a:r>
            <a:endParaRPr kumimoji="1"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EE43E03-0750-A34E-9081-CB662F1BBC69}"/>
              </a:ext>
            </a:extLst>
          </p:cNvPr>
          <p:cNvGrpSpPr/>
          <p:nvPr/>
        </p:nvGrpSpPr>
        <p:grpSpPr>
          <a:xfrm>
            <a:off x="487124" y="-230641"/>
            <a:ext cx="10554388" cy="6858000"/>
            <a:chOff x="613671" y="0"/>
            <a:chExt cx="10554388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351A79E-045A-8741-A4A8-5569518F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5295" y="0"/>
              <a:ext cx="4642764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C4D0A4A-6707-874F-BBAD-5A452414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71" y="0"/>
              <a:ext cx="464276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59134-18E8-394F-BCE0-6B464DF9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水平投影：统计图像每一行有多少像素点是黑色的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通过定位波的区间来确定存在字符的位置</a:t>
            </a:r>
            <a:endParaRPr kumimoji="1"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11883BC-CBBD-F341-B099-B1E650A6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27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59134-18E8-394F-BCE0-6B464DF9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水平投影：统计图像每一行有多少像素点是黑色的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通过定位波的区间来确定存在字符的位置</a:t>
            </a:r>
            <a:endParaRPr kumimoji="1"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11883BC-CBBD-F341-B099-B1E650A6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9001FA-63B6-2142-9E45-E3B25050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6" y="589808"/>
            <a:ext cx="4059695" cy="59967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47DE9C-987F-BC48-900B-E580F41E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4" y="3310070"/>
            <a:ext cx="30365740" cy="7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4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864C1E9-97EF-D346-BB07-8505C32C0368}"/>
              </a:ext>
            </a:extLst>
          </p:cNvPr>
          <p:cNvSpPr/>
          <p:nvPr/>
        </p:nvSpPr>
        <p:spPr>
          <a:xfrm>
            <a:off x="1113979" y="3925237"/>
            <a:ext cx="10272712" cy="22254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C950B-83A6-AE4A-A0F2-A16C93A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将每一行再进行垂直投影，获得单个字符</a:t>
            </a:r>
            <a:r>
              <a:rPr kumimoji="1" lang="zh-CN" altLang="en-US" dirty="0">
                <a:sym typeface="Wingdings" pitchFamily="2" charset="2"/>
              </a:rPr>
              <a:t>： （还需再次水平投影）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BE17F5D-9657-B841-8AAE-F69CEDA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ç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353E8D-A64A-9942-8C26-9A2312D3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207566"/>
            <a:ext cx="17135515" cy="4428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0D2257-375B-A147-9102-F8294340E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599327" y="4473280"/>
            <a:ext cx="1014412" cy="1014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53D5CF-913D-8E40-B3D3-403C6BA50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368" y="4140491"/>
            <a:ext cx="887611" cy="10144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3F865E-D23A-3D4E-961B-ABA5608B2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44" y="4659305"/>
            <a:ext cx="947831" cy="10832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7BB603-22A6-344B-A577-7B21451DA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972" y="4216400"/>
            <a:ext cx="1232333" cy="1643111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23564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23A53-2224-BF4C-8129-34932C05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plt</a:t>
            </a:r>
            <a:r>
              <a:rPr kumimoji="1" lang="zh-CN" altLang="en-US" dirty="0"/>
              <a:t> 生成大量字符训练集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网上并无大量字符印刷数据集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从自身电脑中导出字体：</a:t>
            </a:r>
            <a:r>
              <a:rPr kumimoji="1" lang="en-US" altLang="zh-CN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/</a:t>
            </a:r>
            <a:r>
              <a:rPr kumimoji="1" lang="en-US" altLang="zh-CN" b="1" u="sng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Libarary</a:t>
            </a:r>
            <a:r>
              <a:rPr kumimoji="1" lang="en-US" altLang="zh-CN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/fonts</a:t>
            </a:r>
          </a:p>
          <a:p>
            <a:pPr lvl="1"/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创建</a:t>
            </a: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对象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 =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ImageFont.truetype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'</a:t>
            </a:r>
            <a:r>
              <a:rPr lang="en" altLang="zh-CN" b="1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font_test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/</a:t>
            </a:r>
            <a:r>
              <a:rPr lang="en" altLang="zh-CN" b="1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Geneva.dfont</a:t>
            </a:r>
            <a:r>
              <a:rPr lang="en" altLang="zh-CN" b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'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, 60)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创建</a:t>
            </a: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对象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 =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ImageDraw.Draw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(image)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# 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输出文字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:</a:t>
            </a:r>
            <a:b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</a:b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draw.text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  <a:cs typeface="Al Bayan Plain" pitchFamily="2" charset="-78"/>
              </a:rPr>
              <a:t>((0, 0), string[k], font=font, fill=(0, 0, 0))</a:t>
            </a:r>
            <a:br>
              <a:rPr lang="en" altLang="zh-CN" dirty="0"/>
            </a:br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881D1D9-86B7-0440-B9DF-E153D1FFC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生成训练字符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plt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32AEDC-EE5B-1C4F-85E6-83D93204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003" y="1911651"/>
            <a:ext cx="3865070" cy="42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2043E-2A3D-1A44-90E7-30178F0F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字体</a:t>
            </a:r>
            <a:endParaRPr kumimoji="1" lang="en-US" altLang="zh-CN" dirty="0"/>
          </a:p>
          <a:p>
            <a:r>
              <a:rPr kumimoji="1" lang="zh-CN" altLang="en-US" dirty="0"/>
              <a:t>角度</a:t>
            </a:r>
            <a:endParaRPr kumimoji="1" lang="en-US" altLang="zh-CN" dirty="0"/>
          </a:p>
          <a:p>
            <a:r>
              <a:rPr kumimoji="1" lang="zh-CN" altLang="en-US" dirty="0"/>
              <a:t>颜色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FB1E15B-7897-3C49-B897-9E57088C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生成训练字符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plt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727314-88C3-BE4C-8CD0-3141C0C9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773" y="2463006"/>
            <a:ext cx="4132810" cy="3786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7BFDC8-8DD8-C24D-A8FD-C8C90834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996" y="1699379"/>
            <a:ext cx="4118914" cy="54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7596C-E9D1-FA42-8444-B9E1C360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网络定义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E6501B2-51BF-5B43-A460-9E60D16C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卷积神经网络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en-US" altLang="zh-CN" sz="3200" dirty="0" err="1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cnn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0681DF-E7F7-3945-B446-3513F779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82" y="3124994"/>
            <a:ext cx="9773993" cy="2182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ECED28-6E2F-A248-A2B1-968B2287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68" y="3678637"/>
            <a:ext cx="6540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EC31A-49CB-E149-8DA3-E4772CB1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识别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97EFA-2F90-FE4C-9241-9D48E075C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D79149-C854-414E-A547-F5E6B24B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6" y="2004652"/>
            <a:ext cx="5191125" cy="51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BF4E9-AF8B-5E4D-B8E6-A7E728DA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总结算法动机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83420-E697-DC46-98EA-34ECC0108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选择透射而非仿射： </a:t>
            </a:r>
            <a:r>
              <a:rPr kumimoji="1" lang="zh-CN" altLang="en-US" dirty="0"/>
              <a:t>自然场景文字框可能存在由于拍摄角度不同而导致的变形，有可能出现梯形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accent3"/>
                </a:solidFill>
              </a:rPr>
              <a:t>选择凸包拟合而非最小外接矩形</a:t>
            </a:r>
            <a:r>
              <a:rPr kumimoji="1" lang="zh-CN" altLang="en-US" dirty="0"/>
              <a:t>： 对于文本识别，需要尽可能的去除背景的干扰，保留“文本框”，以及由于角度变形可能导致变换后文字变形过大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accent3"/>
                </a:solidFill>
              </a:rPr>
              <a:t>需要三次投影</a:t>
            </a:r>
            <a:r>
              <a:rPr kumimoji="1" lang="zh-CN" altLang="en-US" dirty="0"/>
              <a:t>：第一次水平，得到一行文字；第二次在一行文字图像基础上垂直，得到单个字符，但此时单个字符竖直方向有空白，所以需要再次水平投影去除上下空白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051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2BA12-21B3-3041-B2BB-78F69E1B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Cs</a:t>
            </a:r>
            <a:r>
              <a:rPr kumimoji="1" lang="zh-CN" altLang="en-US" dirty="0"/>
              <a:t> 扫描仪              上传文件（作业）很方便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Pdf</a:t>
            </a:r>
            <a:r>
              <a:rPr kumimoji="1" lang="zh-CN" altLang="en-US"/>
              <a:t> 论文提取</a:t>
            </a:r>
            <a:r>
              <a:rPr kumimoji="1" lang="en-US" altLang="zh-CN" dirty="0"/>
              <a:t>		PDF</a:t>
            </a:r>
            <a:r>
              <a:rPr kumimoji="1" lang="zh-CN" altLang="en-US" dirty="0"/>
              <a:t> 转化为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是个十分常见的功能，有时候做</a:t>
            </a:r>
            <a:r>
              <a:rPr kumimoji="1" lang="en-US" altLang="zh-CN" dirty="0"/>
              <a:t>						</a:t>
            </a:r>
            <a:r>
              <a:rPr kumimoji="1" lang="zh-CN" altLang="en-US" dirty="0"/>
              <a:t>自然语言处理并不想总是去用</a:t>
            </a:r>
            <a:r>
              <a:rPr kumimoji="1" lang="en-US" altLang="zh-CN" dirty="0"/>
              <a:t>adobe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reader</a:t>
            </a:r>
            <a:r>
              <a:rPr kumimoji="1" lang="zh-CN" altLang="en-US" dirty="0"/>
              <a:t> 做预处</a:t>
            </a:r>
            <a:r>
              <a:rPr kumimoji="1" lang="en-US" altLang="zh-CN" dirty="0"/>
              <a:t>						</a:t>
            </a:r>
            <a:r>
              <a:rPr kumimoji="1" lang="zh-CN" altLang="en-US" dirty="0"/>
              <a:t>理，而是希望能够在代码中一起实现</a:t>
            </a:r>
            <a:endParaRPr kumimoji="1"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7303D02-3AEB-714A-BAA4-4D6859A8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想法来源</a:t>
            </a:r>
          </a:p>
        </p:txBody>
      </p:sp>
    </p:spTree>
    <p:extLst>
      <p:ext uri="{BB962C8B-B14F-4D97-AF65-F5344CB8AC3E}">
        <p14:creationId xmlns:p14="http://schemas.microsoft.com/office/powerpoint/2010/main" val="2494637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51CCE-EE88-014A-A22F-ED2A16E4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问题及改进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4A49F-36D4-D740-B887-CD7C2009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针对场景较特殊，需要背景与所需文本框色差较大，否则矩形轮廓无法找到（需要针对不同图片调整</a:t>
            </a:r>
            <a:r>
              <a:rPr kumimoji="1" lang="en-US" altLang="zh-CN" dirty="0" err="1"/>
              <a:t>opencv</a:t>
            </a:r>
            <a:r>
              <a:rPr kumimoji="1" lang="zh-CN" altLang="en-US" dirty="0"/>
              <a:t>里的参数）</a:t>
            </a:r>
            <a:endParaRPr kumimoji="1" lang="en-US" altLang="zh-CN" dirty="0"/>
          </a:p>
          <a:p>
            <a:r>
              <a:rPr kumimoji="1" lang="zh-CN" altLang="en-US" dirty="0"/>
              <a:t>单独纯文字无法准确提取，这个需要使用 （直线矫正）来进行预处理</a:t>
            </a:r>
            <a:endParaRPr kumimoji="1" lang="en-US" altLang="zh-CN" dirty="0"/>
          </a:p>
          <a:p>
            <a:r>
              <a:rPr kumimoji="1" lang="zh-CN" altLang="en-US" dirty="0"/>
              <a:t>识别率有待提高，可能还需要增加字体训练</a:t>
            </a:r>
            <a:endParaRPr kumimoji="1" lang="en-US" altLang="zh-CN" dirty="0"/>
          </a:p>
          <a:p>
            <a:r>
              <a:rPr kumimoji="1" lang="zh-CN" altLang="en-US" dirty="0"/>
              <a:t>当前并不支持手写体（外网新闻报道外国人写字五花八门特别是斜体粘连分割有很大麻烦）</a:t>
            </a:r>
          </a:p>
        </p:txBody>
      </p:sp>
    </p:spTree>
    <p:extLst>
      <p:ext uri="{BB962C8B-B14F-4D97-AF65-F5344CB8AC3E}">
        <p14:creationId xmlns:p14="http://schemas.microsoft.com/office/powerpoint/2010/main" val="391518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A8BE3-1ACA-BB48-A3F8-D4BF5691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F6B58-1A16-7246-A7A5-FA54F88B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658532"/>
            <a:ext cx="9601196" cy="3318936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边缘提取，透射变换，锐化增强</a:t>
            </a:r>
            <a:endParaRPr kumimoji="1"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字符定位与切割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投影算法</a:t>
            </a:r>
            <a:endParaRPr kumimoji="1"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生成训练数据集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卷积神经网络</a:t>
            </a:r>
            <a:endParaRPr kumimoji="1" lang="en-US" altLang="zh-CN" sz="35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58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DAB3F6-48A0-6C45-8A37-04A948707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9412" y="3146962"/>
            <a:ext cx="1464635" cy="2603796"/>
          </a:xfr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2B643A5-131D-E44C-A714-D35BAC93D9EF}"/>
              </a:ext>
            </a:extLst>
          </p:cNvPr>
          <p:cNvSpPr txBox="1"/>
          <p:nvPr/>
        </p:nvSpPr>
        <p:spPr>
          <a:xfrm>
            <a:off x="1734788" y="2600696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原图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8A6330F-6BC4-1947-9478-8579B518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90" y="3146963"/>
            <a:ext cx="1464635" cy="260379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C015836-1763-8B45-A802-683A22B20958}"/>
              </a:ext>
            </a:extLst>
          </p:cNvPr>
          <p:cNvSpPr txBox="1"/>
          <p:nvPr/>
        </p:nvSpPr>
        <p:spPr>
          <a:xfrm>
            <a:off x="4630388" y="2610592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灰度</a:t>
            </a:r>
          </a:p>
        </p:txBody>
      </p:sp>
      <p:sp>
        <p:nvSpPr>
          <p:cNvPr id="26" name="燕尾形箭头 25">
            <a:extLst>
              <a:ext uri="{FF2B5EF4-FFF2-40B4-BE49-F238E27FC236}">
                <a16:creationId xmlns:a16="http://schemas.microsoft.com/office/drawing/2014/main" id="{C0DC3A13-FD86-2043-AE25-981CF1B3E38A}"/>
              </a:ext>
            </a:extLst>
          </p:cNvPr>
          <p:cNvSpPr/>
          <p:nvPr/>
        </p:nvSpPr>
        <p:spPr>
          <a:xfrm>
            <a:off x="3089562" y="4184541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2E0D8C1-7516-504B-ACB4-67ABF03404C5}"/>
              </a:ext>
            </a:extLst>
          </p:cNvPr>
          <p:cNvSpPr txBox="1"/>
          <p:nvPr/>
        </p:nvSpPr>
        <p:spPr>
          <a:xfrm>
            <a:off x="3032571" y="3815209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强度变化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7BD815-DD35-9E4E-BD6A-4EB3CFD7FB12}"/>
              </a:ext>
            </a:extLst>
          </p:cNvPr>
          <p:cNvSpPr txBox="1"/>
          <p:nvPr/>
        </p:nvSpPr>
        <p:spPr>
          <a:xfrm>
            <a:off x="2975425" y="4713178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=B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4B9AF53-DC67-1743-8C9C-51DA0F064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50" y="5750758"/>
            <a:ext cx="4831423" cy="45315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0544075-D102-844D-BD1C-9B905D97D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209" y="3146962"/>
            <a:ext cx="1485865" cy="2641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CC1988F-7984-B348-8AAD-949DE2B38794}"/>
              </a:ext>
            </a:extLst>
          </p:cNvPr>
          <p:cNvSpPr txBox="1"/>
          <p:nvPr/>
        </p:nvSpPr>
        <p:spPr>
          <a:xfrm>
            <a:off x="7525988" y="2681272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模糊</a:t>
            </a:r>
          </a:p>
        </p:txBody>
      </p:sp>
      <p:sp>
        <p:nvSpPr>
          <p:cNvPr id="34" name="燕尾形箭头 33">
            <a:extLst>
              <a:ext uri="{FF2B5EF4-FFF2-40B4-BE49-F238E27FC236}">
                <a16:creationId xmlns:a16="http://schemas.microsoft.com/office/drawing/2014/main" id="{7DE7941D-32DE-D94E-A5DF-3DA74468F589}"/>
              </a:ext>
            </a:extLst>
          </p:cNvPr>
          <p:cNvSpPr/>
          <p:nvPr/>
        </p:nvSpPr>
        <p:spPr>
          <a:xfrm>
            <a:off x="5975802" y="4193565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49C671-C1CB-E247-BC0E-4ACDD1F17014}"/>
              </a:ext>
            </a:extLst>
          </p:cNvPr>
          <p:cNvSpPr txBox="1"/>
          <p:nvPr/>
        </p:nvSpPr>
        <p:spPr>
          <a:xfrm>
            <a:off x="5882949" y="3889957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高斯降噪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18734F-DEC3-AB42-87AB-D99564663E62}"/>
              </a:ext>
            </a:extLst>
          </p:cNvPr>
          <p:cNvSpPr txBox="1"/>
          <p:nvPr/>
        </p:nvSpPr>
        <p:spPr>
          <a:xfrm>
            <a:off x="5880563" y="475298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核：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X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4DD051-C8F0-5F4B-81CF-D73DF3713265}"/>
              </a:ext>
            </a:extLst>
          </p:cNvPr>
          <p:cNvSpPr/>
          <p:nvPr/>
        </p:nvSpPr>
        <p:spPr>
          <a:xfrm>
            <a:off x="8817795" y="3371673"/>
            <a:ext cx="2078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中间点”取”周围点”的平均值，就会变成</a:t>
            </a:r>
            <a:r>
              <a:rPr lang="en-US" altLang="zh-CN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solidFill>
                  <a:srgbClr val="4D4D4D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。在数值上，这是一种”平滑化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8BD5C15D-B422-B542-A205-3AFCA5A81E89}"/>
              </a:ext>
            </a:extLst>
          </p:cNvPr>
          <p:cNvCxnSpPr>
            <a:stCxn id="36" idx="2"/>
          </p:cNvCxnSpPr>
          <p:nvPr/>
        </p:nvCxnSpPr>
        <p:spPr>
          <a:xfrm rot="16200000" flipH="1">
            <a:off x="7738660" y="3858798"/>
            <a:ext cx="855021" cy="3382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0B2B1AE-03CE-9843-8896-AF19C8DC8F7F}"/>
              </a:ext>
            </a:extLst>
          </p:cNvPr>
          <p:cNvCxnSpPr>
            <a:endCxn id="37" idx="2"/>
          </p:cNvCxnSpPr>
          <p:nvPr/>
        </p:nvCxnSpPr>
        <p:spPr>
          <a:xfrm flipV="1">
            <a:off x="9857196" y="4572002"/>
            <a:ext cx="0" cy="140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2690335-0D35-3F4F-9419-C57B2B5074DA}"/>
              </a:ext>
            </a:extLst>
          </p:cNvPr>
          <p:cNvSpPr txBox="1"/>
          <p:nvPr/>
        </p:nvSpPr>
        <p:spPr>
          <a:xfrm>
            <a:off x="9033287" y="4937648"/>
            <a:ext cx="1793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适当大小的核</a:t>
            </a:r>
          </a:p>
        </p:txBody>
      </p:sp>
    </p:spTree>
    <p:extLst>
      <p:ext uri="{BB962C8B-B14F-4D97-AF65-F5344CB8AC3E}">
        <p14:creationId xmlns:p14="http://schemas.microsoft.com/office/powerpoint/2010/main" val="357594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B643A5-131D-E44C-A714-D35BAC93D9EF}"/>
              </a:ext>
            </a:extLst>
          </p:cNvPr>
          <p:cNvSpPr txBox="1"/>
          <p:nvPr/>
        </p:nvSpPr>
        <p:spPr>
          <a:xfrm>
            <a:off x="2749200" y="2499229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膨胀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015836-1763-8B45-A802-683A22B20958}"/>
              </a:ext>
            </a:extLst>
          </p:cNvPr>
          <p:cNvSpPr txBox="1"/>
          <p:nvPr/>
        </p:nvSpPr>
        <p:spPr>
          <a:xfrm>
            <a:off x="5644800" y="2509125"/>
            <a:ext cx="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轮廓</a:t>
            </a:r>
          </a:p>
        </p:txBody>
      </p:sp>
      <p:sp>
        <p:nvSpPr>
          <p:cNvPr id="26" name="燕尾形箭头 25">
            <a:extLst>
              <a:ext uri="{FF2B5EF4-FFF2-40B4-BE49-F238E27FC236}">
                <a16:creationId xmlns:a16="http://schemas.microsoft.com/office/drawing/2014/main" id="{C0DC3A13-FD86-2043-AE25-981CF1B3E38A}"/>
              </a:ext>
            </a:extLst>
          </p:cNvPr>
          <p:cNvSpPr/>
          <p:nvPr/>
        </p:nvSpPr>
        <p:spPr>
          <a:xfrm>
            <a:off x="4103974" y="4083074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2E0D8C1-7516-504B-ACB4-67ABF03404C5}"/>
              </a:ext>
            </a:extLst>
          </p:cNvPr>
          <p:cNvSpPr txBox="1"/>
          <p:nvPr/>
        </p:nvSpPr>
        <p:spPr>
          <a:xfrm>
            <a:off x="4046983" y="371374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边缘提取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7BD815-DD35-9E4E-BD6A-4EB3CFD7FB12}"/>
              </a:ext>
            </a:extLst>
          </p:cNvPr>
          <p:cNvSpPr txBox="1"/>
          <p:nvPr/>
        </p:nvSpPr>
        <p:spPr>
          <a:xfrm>
            <a:off x="3945967" y="4651514"/>
            <a:ext cx="139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Canny</a:t>
            </a:r>
            <a:r>
              <a:rPr lang="zh-CN" altLang="en" dirty="0">
                <a:latin typeface="Kaiti SC" panose="02010600040101010101" pitchFamily="2" charset="-122"/>
                <a:ea typeface="Kaiti SC" panose="02010600040101010101" pitchFamily="2" charset="-122"/>
              </a:rPr>
              <a:t>算子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CC1988F-7984-B348-8AAD-949DE2B38794}"/>
              </a:ext>
            </a:extLst>
          </p:cNvPr>
          <p:cNvSpPr txBox="1"/>
          <p:nvPr/>
        </p:nvSpPr>
        <p:spPr>
          <a:xfrm>
            <a:off x="8540400" y="2476357"/>
            <a:ext cx="22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最大矩形</a:t>
            </a:r>
          </a:p>
        </p:txBody>
      </p:sp>
      <p:sp>
        <p:nvSpPr>
          <p:cNvPr id="34" name="燕尾形箭头 33">
            <a:extLst>
              <a:ext uri="{FF2B5EF4-FFF2-40B4-BE49-F238E27FC236}">
                <a16:creationId xmlns:a16="http://schemas.microsoft.com/office/drawing/2014/main" id="{7DE7941D-32DE-D94E-A5DF-3DA74468F589}"/>
              </a:ext>
            </a:extLst>
          </p:cNvPr>
          <p:cNvSpPr/>
          <p:nvPr/>
        </p:nvSpPr>
        <p:spPr>
          <a:xfrm>
            <a:off x="6990214" y="4092098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49C671-C1CB-E247-BC0E-4ACDD1F17014}"/>
              </a:ext>
            </a:extLst>
          </p:cNvPr>
          <p:cNvSpPr txBox="1"/>
          <p:nvPr/>
        </p:nvSpPr>
        <p:spPr>
          <a:xfrm>
            <a:off x="6894975" y="3589686"/>
            <a:ext cx="118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矩形自定义核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18734F-DEC3-AB42-87AB-D99564663E62}"/>
              </a:ext>
            </a:extLst>
          </p:cNvPr>
          <p:cNvSpPr txBox="1"/>
          <p:nvPr/>
        </p:nvSpPr>
        <p:spPr>
          <a:xfrm>
            <a:off x="6894975" y="4651515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找外轮廓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1" name="燕尾形箭头 20">
            <a:extLst>
              <a:ext uri="{FF2B5EF4-FFF2-40B4-BE49-F238E27FC236}">
                <a16:creationId xmlns:a16="http://schemas.microsoft.com/office/drawing/2014/main" id="{6F33FF23-122F-7646-B5D9-36BAF9738F8E}"/>
              </a:ext>
            </a:extLst>
          </p:cNvPr>
          <p:cNvSpPr/>
          <p:nvPr/>
        </p:nvSpPr>
        <p:spPr>
          <a:xfrm>
            <a:off x="977456" y="4043365"/>
            <a:ext cx="1014413" cy="528637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193972E-62E0-3342-A736-34D819387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2599" y="3014910"/>
            <a:ext cx="1520271" cy="2702705"/>
          </a:xfr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BA38EF3-CE21-8849-BF59-F328F63CF8D5}"/>
              </a:ext>
            </a:extLst>
          </p:cNvPr>
          <p:cNvSpPr txBox="1"/>
          <p:nvPr/>
        </p:nvSpPr>
        <p:spPr>
          <a:xfrm>
            <a:off x="1093437" y="3744462"/>
            <a:ext cx="11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扩大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555A60-6F1E-0A48-8033-E9CB0CCE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66" y="2889593"/>
            <a:ext cx="1706459" cy="3033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35521C-7BEF-5240-A7DE-C0FD900F5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171" y="2946745"/>
            <a:ext cx="2240425" cy="39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2A7D5-D8D9-BF46-B3F3-52D55691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现在拥有了外轮廓的点集，接下来要做的是通过这个点集，找到该四边形的四个顶点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最小外接矩形拟合 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凸包算法         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B9CD28E-DAF3-BB42-8B54-423197AA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1F245F06-A28D-C449-A370-B58249DB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4261" y="3879850"/>
            <a:ext cx="673100" cy="6731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9CC17E96-3246-C945-A56B-190ACDF8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261" y="4944533"/>
            <a:ext cx="673100" cy="67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5998C5-FB23-B243-955B-6D36002D0805}"/>
              </a:ext>
            </a:extLst>
          </p:cNvPr>
          <p:cNvSpPr txBox="1"/>
          <p:nvPr/>
        </p:nvSpPr>
        <p:spPr>
          <a:xfrm>
            <a:off x="6205535" y="3164483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由于拍照可能存在各种角度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以及背景各式各样，最小外接矩形拟合无法准确的拿到四个顶点进行后续变换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目的为了识别文本，所以要尽可能在预处理时去掉对比强烈的区域</a:t>
            </a:r>
          </a:p>
        </p:txBody>
      </p:sp>
    </p:spTree>
    <p:extLst>
      <p:ext uri="{BB962C8B-B14F-4D97-AF65-F5344CB8AC3E}">
        <p14:creationId xmlns:p14="http://schemas.microsoft.com/office/powerpoint/2010/main" val="345329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2A7D5-D8D9-BF46-B3F3-52D55691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现在拥有了外轮廓的点集，接下来要做的是通过这个点集，找到该四边形的四个顶点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最小外接矩形拟合 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凸包算法         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B9CD28E-DAF3-BB42-8B54-423197AA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1F245F06-A28D-C449-A370-B58249DB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4261" y="3879850"/>
            <a:ext cx="673100" cy="673100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9CC17E96-3246-C945-A56B-190ACDF8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261" y="4944533"/>
            <a:ext cx="673100" cy="67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5998C5-FB23-B243-955B-6D36002D0805}"/>
              </a:ext>
            </a:extLst>
          </p:cNvPr>
          <p:cNvSpPr txBox="1"/>
          <p:nvPr/>
        </p:nvSpPr>
        <p:spPr>
          <a:xfrm>
            <a:off x="6205535" y="3164483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由于拍照可能存在各种角度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以及背景各式各样，最小外接矩形拟合无法准确的拿到四个顶点进行后续变换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目的为了识别文本，所以要尽可能在预处理时去掉对比强烈的区域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7BF9A8-39D0-BF40-84FF-7E03066D8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049" y="0"/>
            <a:ext cx="3957636" cy="70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E235C9-B37D-8E40-8208-21AE9AE7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08" y="-735104"/>
            <a:ext cx="5058420" cy="899275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B0F815A-2F9C-BE42-8164-E90AE5F3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50F58A-6C71-F041-BC5F-4F5ADB89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73" y="1731522"/>
            <a:ext cx="812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0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91FAA-C170-314A-98F9-45ED6B76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accent3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拍摄图片预处理</a:t>
            </a:r>
            <a:br>
              <a:rPr kumimoji="1" lang="en-US" altLang="zh-CN" sz="5400" dirty="0">
                <a:solidFill>
                  <a:schemeClr val="accent3"/>
                </a:solidFill>
              </a:rPr>
            </a:br>
            <a:r>
              <a:rPr kumimoji="1" lang="zh-CN" altLang="en-US" sz="3200" dirty="0">
                <a:solidFill>
                  <a:schemeClr val="bg1">
                    <a:lumMod val="5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透射算法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0D2E7F-92F2-D742-AF91-60F7B06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3" y="2526616"/>
            <a:ext cx="2400299" cy="35455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5200CE-4C35-7040-8120-F130AAD256D3}"/>
              </a:ext>
            </a:extLst>
          </p:cNvPr>
          <p:cNvSpPr/>
          <p:nvPr/>
        </p:nvSpPr>
        <p:spPr>
          <a:xfrm>
            <a:off x="6043614" y="265854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仿射变换是透视变换的特例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3A7854-5A64-9A40-A4EB-5FF4D2A91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64" y="3206750"/>
            <a:ext cx="3568700" cy="1930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EB5A3F0-3336-E141-A281-D3C7B8D6DBB7}"/>
              </a:ext>
            </a:extLst>
          </p:cNvPr>
          <p:cNvSpPr/>
          <p:nvPr/>
        </p:nvSpPr>
        <p:spPr>
          <a:xfrm>
            <a:off x="5339521" y="554605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原图像里面的直线，经透视变换后仍为直线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D41BFD-1CE4-F346-BC6F-1AFD913B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151" y="3524968"/>
            <a:ext cx="371707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3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环保</Template>
  <TotalTime>849</TotalTime>
  <Words>1062</Words>
  <Application>Microsoft Macintosh PowerPoint</Application>
  <PresentationFormat>宽屏</PresentationFormat>
  <Paragraphs>114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Microsoft YaHei</vt:lpstr>
      <vt:lpstr>Kaiti SC</vt:lpstr>
      <vt:lpstr>Arial</vt:lpstr>
      <vt:lpstr>Ayuthaya</vt:lpstr>
      <vt:lpstr>Garamond</vt:lpstr>
      <vt:lpstr>环保</vt:lpstr>
      <vt:lpstr>OCR文本识别</vt:lpstr>
      <vt:lpstr>想法来源</vt:lpstr>
      <vt:lpstr>步骤</vt:lpstr>
      <vt:lpstr>拍摄图片预处理 边缘提取</vt:lpstr>
      <vt:lpstr>拍摄图片预处理 边缘提取</vt:lpstr>
      <vt:lpstr>拍摄图片预处理 透射算法</vt:lpstr>
      <vt:lpstr>拍摄图片预处理 透射算法</vt:lpstr>
      <vt:lpstr>拍摄图片预处理 透射算法</vt:lpstr>
      <vt:lpstr>拍摄图片预处理 透射算法</vt:lpstr>
      <vt:lpstr>拍摄图片预处理 二值化增强</vt:lpstr>
      <vt:lpstr>拍摄图片预处理 二值化增强</vt:lpstr>
      <vt:lpstr>字符定位与切割 投影算法</vt:lpstr>
      <vt:lpstr>字符定位与切割 投影算法</vt:lpstr>
      <vt:lpstr>字符定位与切割 投影算法ç</vt:lpstr>
      <vt:lpstr>生成训练字符 plt</vt:lpstr>
      <vt:lpstr>生成训练字符 plt</vt:lpstr>
      <vt:lpstr>卷积神经网络 cnn</vt:lpstr>
      <vt:lpstr>识别</vt:lpstr>
      <vt:lpstr>总结算法动机</vt:lpstr>
      <vt:lpstr>问题及改进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OCR文本识别</dc:title>
  <dc:creator>Microsoft Office User</dc:creator>
  <cp:lastModifiedBy>Microsoft Office User</cp:lastModifiedBy>
  <cp:revision>34</cp:revision>
  <dcterms:created xsi:type="dcterms:W3CDTF">2019-11-05T17:45:33Z</dcterms:created>
  <dcterms:modified xsi:type="dcterms:W3CDTF">2019-12-24T13:12:30Z</dcterms:modified>
</cp:coreProperties>
</file>